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058400" cy="77724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94660"/>
  </p:normalViewPr>
  <p:slideViewPr>
    <p:cSldViewPr snapToGrid="0">
      <p:cViewPr varScale="1">
        <p:scale>
          <a:sx n="94" d="100"/>
          <a:sy n="94" d="100"/>
        </p:scale>
        <p:origin x="12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77F144-3E0E-4C64-A24C-6DB203ECB33A}"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99038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77F144-3E0E-4C64-A24C-6DB203ECB33A}"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173007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77F144-3E0E-4C64-A24C-6DB203ECB33A}"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09127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77F144-3E0E-4C64-A24C-6DB203ECB33A}"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69030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77F144-3E0E-4C64-A24C-6DB203ECB33A}"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136817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77F144-3E0E-4C64-A24C-6DB203ECB33A}"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32852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77F144-3E0E-4C64-A24C-6DB203ECB33A}" type="datetimeFigureOut">
              <a:rPr lang="en-US" smtClean="0"/>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1751063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77F144-3E0E-4C64-A24C-6DB203ECB33A}" type="datetimeFigureOut">
              <a:rPr lang="en-US" smtClean="0"/>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628447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77F144-3E0E-4C64-A24C-6DB203ECB33A}" type="datetimeFigureOut">
              <a:rPr lang="en-US" smtClean="0"/>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452652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4677F144-3E0E-4C64-A24C-6DB203ECB33A}"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342631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4677F144-3E0E-4C64-A24C-6DB203ECB33A}"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A195B-FCA3-4FC5-93E0-1CF1376DD3BF}" type="slidenum">
              <a:rPr lang="en-US" smtClean="0"/>
              <a:t>‹#›</a:t>
            </a:fld>
            <a:endParaRPr lang="en-US"/>
          </a:p>
        </p:txBody>
      </p:sp>
    </p:spTree>
    <p:extLst>
      <p:ext uri="{BB962C8B-B14F-4D97-AF65-F5344CB8AC3E}">
        <p14:creationId xmlns:p14="http://schemas.microsoft.com/office/powerpoint/2010/main" val="162010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4677F144-3E0E-4C64-A24C-6DB203ECB33A}" type="datetimeFigureOut">
              <a:rPr lang="en-US" smtClean="0"/>
              <a:t>8/15/2024</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DC4A195B-FCA3-4FC5-93E0-1CF1376DD3BF}" type="slidenum">
              <a:rPr lang="en-US" smtClean="0"/>
              <a:t>‹#›</a:t>
            </a:fld>
            <a:endParaRPr lang="en-US"/>
          </a:p>
        </p:txBody>
      </p:sp>
    </p:spTree>
    <p:extLst>
      <p:ext uri="{BB962C8B-B14F-4D97-AF65-F5344CB8AC3E}">
        <p14:creationId xmlns:p14="http://schemas.microsoft.com/office/powerpoint/2010/main" val="4059036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AD9C06-E6E7-49D5-A50D-BB46EE4B33CA}"/>
              </a:ext>
            </a:extLst>
          </p:cNvPr>
          <p:cNvSpPr txBox="1"/>
          <p:nvPr/>
        </p:nvSpPr>
        <p:spPr>
          <a:xfrm>
            <a:off x="3640962" y="914393"/>
            <a:ext cx="2926080" cy="6796732"/>
          </a:xfrm>
          <a:prstGeom prst="rect">
            <a:avLst/>
          </a:prstGeom>
          <a:noFill/>
          <a:ln>
            <a:noFill/>
          </a:ln>
        </p:spPr>
        <p:txBody>
          <a:bodyPr wrap="square" rtlCol="0">
            <a:spAutoFit/>
          </a:bodyPr>
          <a:lstStyle/>
          <a:p>
            <a:pPr marL="0" marR="0">
              <a:spcBef>
                <a:spcPts val="0"/>
              </a:spcBef>
              <a:spcAft>
                <a:spcPts val="800"/>
              </a:spcAft>
            </a:pPr>
            <a:r>
              <a:rPr lang="en-US" sz="1300" dirty="0">
                <a:effectLst/>
                <a:ea typeface="Calibri" panose="020F0502020204030204" pitchFamily="34" charset="0"/>
                <a:cs typeface="Times New Roman" panose="02020603050405020304" pitchFamily="18" charset="0"/>
              </a:rPr>
              <a:t>Electronically submit one complete application packet (Items 1-5 below) to the Scholarship Chair.</a:t>
            </a:r>
          </a:p>
          <a:p>
            <a:pPr marL="342900" marR="0" lvl="0" indent="-342900">
              <a:spcBef>
                <a:spcPts val="0"/>
              </a:spcBef>
              <a:spcAft>
                <a:spcPts val="0"/>
              </a:spcAft>
              <a:buFont typeface="+mj-lt"/>
              <a:buAutoNum type="arabicPeriod"/>
            </a:pPr>
            <a:r>
              <a:rPr lang="en-US" sz="1300" dirty="0">
                <a:effectLst/>
                <a:ea typeface="Calibri" panose="020F0502020204030204" pitchFamily="34" charset="0"/>
                <a:cs typeface="Times New Roman" panose="02020603050405020304" pitchFamily="18" charset="0"/>
              </a:rPr>
              <a:t>The completed application form;</a:t>
            </a:r>
          </a:p>
          <a:p>
            <a:pPr marL="342900" marR="0" lvl="0" indent="-342900">
              <a:spcBef>
                <a:spcPts val="0"/>
              </a:spcBef>
              <a:spcAft>
                <a:spcPts val="0"/>
              </a:spcAft>
              <a:buFont typeface="+mj-lt"/>
              <a:buAutoNum type="arabicPeriod"/>
            </a:pPr>
            <a:endParaRPr lang="en-US" sz="13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300" dirty="0">
                <a:effectLst/>
                <a:ea typeface="Calibri" panose="020F0502020204030204" pitchFamily="34" charset="0"/>
                <a:cs typeface="Times New Roman" panose="02020603050405020304" pitchFamily="18" charset="0"/>
              </a:rPr>
              <a:t>an original photograph (applicant only) suitable for publication;</a:t>
            </a:r>
          </a:p>
          <a:p>
            <a:pPr marL="342900" marR="0" lvl="0" indent="-342900">
              <a:spcBef>
                <a:spcPts val="0"/>
              </a:spcBef>
              <a:spcAft>
                <a:spcPts val="0"/>
              </a:spcAft>
              <a:buFont typeface="+mj-lt"/>
              <a:buAutoNum type="arabicPeriod"/>
            </a:pPr>
            <a:endParaRPr lang="en-US" sz="13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300" dirty="0">
                <a:effectLst/>
                <a:ea typeface="Calibri" panose="020F0502020204030204" pitchFamily="34" charset="0"/>
                <a:cs typeface="Times New Roman" panose="02020603050405020304" pitchFamily="18" charset="0"/>
              </a:rPr>
              <a:t>a written account (use template provided) of your proposed program plans with </a:t>
            </a:r>
            <a:r>
              <a:rPr lang="en-US" sz="1300" u="sng" dirty="0">
                <a:effectLst/>
                <a:ea typeface="Calibri" panose="020F0502020204030204" pitchFamily="34" charset="0"/>
                <a:cs typeface="Times New Roman" panose="02020603050405020304" pitchFamily="18" charset="0"/>
              </a:rPr>
              <a:t>documentation of current enrollment</a:t>
            </a:r>
            <a:r>
              <a:rPr lang="en-US" sz="1300" dirty="0">
                <a:effectLst/>
                <a:ea typeface="Calibri" panose="020F0502020204030204" pitchFamily="34" charset="0"/>
                <a:cs typeface="Times New Roman" panose="02020603050405020304" pitchFamily="18" charset="0"/>
              </a:rPr>
              <a:t> (This account should include institution, major, degree, beginning date, anticipated completion date, a brief description of courses completed, and the professional goals to be accomplished through this program. Current enrollment can be documented through a screenshot or a copy of the applicant’s graduate school registration pages showing name and present course enrollment);</a:t>
            </a:r>
          </a:p>
          <a:p>
            <a:pPr marL="342900" marR="0" lvl="0" indent="-342900">
              <a:spcBef>
                <a:spcPts val="0"/>
              </a:spcBef>
              <a:spcAft>
                <a:spcPts val="0"/>
              </a:spcAft>
              <a:buFont typeface="+mj-lt"/>
              <a:buAutoNum type="arabicPeriod"/>
            </a:pPr>
            <a:endParaRPr lang="en-US" sz="13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300" dirty="0">
                <a:effectLst/>
                <a:ea typeface="Calibri" panose="020F0502020204030204" pitchFamily="34" charset="0"/>
                <a:cs typeface="Times New Roman" panose="02020603050405020304" pitchFamily="18" charset="0"/>
              </a:rPr>
              <a:t>a written account (use template provided) of your service to Delta Kappa Gamma (This should include offices and committee appointments at the chapter, state, and international levels; attendance at Delta Kappa Gamma</a:t>
            </a:r>
          </a:p>
        </p:txBody>
      </p:sp>
      <p:sp>
        <p:nvSpPr>
          <p:cNvPr id="6" name="TextBox 5">
            <a:extLst>
              <a:ext uri="{FF2B5EF4-FFF2-40B4-BE49-F238E27FC236}">
                <a16:creationId xmlns:a16="http://schemas.microsoft.com/office/drawing/2014/main" id="{911AD3EF-D4E7-4CF8-9EC6-59EF82B886BD}"/>
              </a:ext>
            </a:extLst>
          </p:cNvPr>
          <p:cNvSpPr txBox="1"/>
          <p:nvPr/>
        </p:nvSpPr>
        <p:spPr>
          <a:xfrm>
            <a:off x="6882928" y="441668"/>
            <a:ext cx="2926080" cy="7094250"/>
          </a:xfrm>
          <a:prstGeom prst="rect">
            <a:avLst/>
          </a:prstGeom>
          <a:noFill/>
          <a:ln>
            <a:noFill/>
          </a:ln>
        </p:spPr>
        <p:txBody>
          <a:bodyPr wrap="square" rtlCol="0">
            <a:spAutoFit/>
          </a:bodyPr>
          <a:lstStyle/>
          <a:p>
            <a:pPr marL="365760"/>
            <a:r>
              <a:rPr lang="en-US" sz="1300" dirty="0">
                <a:effectLst/>
                <a:ea typeface="Calibri" panose="020F0502020204030204" pitchFamily="34" charset="0"/>
                <a:cs typeface="Times New Roman" panose="02020603050405020304" pitchFamily="18" charset="0"/>
              </a:rPr>
              <a:t>conferences and conventions;</a:t>
            </a:r>
          </a:p>
          <a:p>
            <a:pPr marL="365760"/>
            <a:r>
              <a:rPr lang="en-US" sz="1300" dirty="0">
                <a:effectLst/>
                <a:ea typeface="Calibri" panose="020F0502020204030204" pitchFamily="34" charset="0"/>
                <a:cs typeface="Times New Roman" panose="02020603050405020304" pitchFamily="18" charset="0"/>
              </a:rPr>
              <a:t>participation in training sessions and legislative and/or leadership seminars; and other services rendered to Delta Kappa Gamma. Please include dates of service or participation.); and</a:t>
            </a:r>
          </a:p>
          <a:p>
            <a:pPr marL="342900" marR="0" lvl="0" indent="-342900">
              <a:spcBef>
                <a:spcPts val="0"/>
              </a:spcBef>
              <a:spcAft>
                <a:spcPts val="0"/>
              </a:spcAft>
              <a:buFont typeface="+mj-lt"/>
              <a:buAutoNum type="arabicPeriod" startAt="5"/>
            </a:pPr>
            <a:endParaRPr lang="en-US" sz="13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startAt="5"/>
            </a:pPr>
            <a:r>
              <a:rPr lang="en-US" sz="1300" dirty="0">
                <a:effectLst/>
                <a:ea typeface="Calibri" panose="020F0502020204030204" pitchFamily="34" charset="0"/>
                <a:cs typeface="Times New Roman" panose="02020603050405020304" pitchFamily="18" charset="0"/>
              </a:rPr>
              <a:t>the following signed letters of recommendation, which must be in letter form:</a:t>
            </a:r>
          </a:p>
          <a:p>
            <a:pPr marL="800100" marR="0" lvl="1" indent="-342900">
              <a:spcBef>
                <a:spcPts val="0"/>
              </a:spcBef>
              <a:spcAft>
                <a:spcPts val="0"/>
              </a:spcAft>
              <a:buFont typeface="+mj-lt"/>
              <a:buAutoNum type="alphaLcPeriod"/>
            </a:pPr>
            <a:r>
              <a:rPr lang="en-US" sz="1300" dirty="0">
                <a:effectLst/>
                <a:ea typeface="Calibri" panose="020F0502020204030204" pitchFamily="34" charset="0"/>
                <a:cs typeface="Times New Roman" panose="02020603050405020304" pitchFamily="18" charset="0"/>
              </a:rPr>
              <a:t>the current </a:t>
            </a:r>
            <a:r>
              <a:rPr lang="en-US" sz="1300" b="1" dirty="0">
                <a:effectLst/>
                <a:ea typeface="Calibri" panose="020F0502020204030204" pitchFamily="34" charset="0"/>
                <a:cs typeface="Times New Roman" panose="02020603050405020304" pitchFamily="18" charset="0"/>
              </a:rPr>
              <a:t>president </a:t>
            </a:r>
            <a:r>
              <a:rPr lang="en-US" sz="1300" dirty="0">
                <a:effectLst/>
                <a:ea typeface="Calibri" panose="020F0502020204030204" pitchFamily="34" charset="0"/>
                <a:cs typeface="Times New Roman" panose="02020603050405020304" pitchFamily="18" charset="0"/>
              </a:rPr>
              <a:t>of your chapter (or another officer if you are the president),</a:t>
            </a:r>
          </a:p>
          <a:p>
            <a:pPr marL="800100" marR="0" lvl="1" indent="-342900">
              <a:spcBef>
                <a:spcPts val="0"/>
              </a:spcBef>
              <a:spcAft>
                <a:spcPts val="0"/>
              </a:spcAft>
              <a:buFont typeface="+mj-lt"/>
              <a:buAutoNum type="alphaLcPeriod"/>
            </a:pPr>
            <a:r>
              <a:rPr lang="en-US" sz="1300" dirty="0">
                <a:effectLst/>
                <a:ea typeface="Calibri" panose="020F0502020204030204" pitchFamily="34" charset="0"/>
                <a:cs typeface="Times New Roman" panose="02020603050405020304" pitchFamily="18" charset="0"/>
              </a:rPr>
              <a:t>a direct supervisor/administrator of your</a:t>
            </a:r>
            <a:r>
              <a:rPr lang="en-US" sz="1300" b="1" dirty="0">
                <a:effectLst/>
                <a:ea typeface="Calibri" panose="020F0502020204030204" pitchFamily="34" charset="0"/>
                <a:cs typeface="Times New Roman" panose="02020603050405020304" pitchFamily="18" charset="0"/>
              </a:rPr>
              <a:t> professional</a:t>
            </a:r>
            <a:r>
              <a:rPr lang="en-US" sz="1300" dirty="0">
                <a:effectLst/>
                <a:ea typeface="Calibri" panose="020F0502020204030204" pitchFamily="34" charset="0"/>
                <a:cs typeface="Times New Roman" panose="02020603050405020304" pitchFamily="18" charset="0"/>
              </a:rPr>
              <a:t> work, </a:t>
            </a:r>
          </a:p>
          <a:p>
            <a:pPr marL="800100" marR="0" lvl="1" indent="-342900">
              <a:spcBef>
                <a:spcPts val="0"/>
              </a:spcBef>
              <a:spcAft>
                <a:spcPts val="0"/>
              </a:spcAft>
              <a:buFont typeface="+mj-lt"/>
              <a:buAutoNum type="alphaLcPeriod"/>
            </a:pPr>
            <a:r>
              <a:rPr lang="en-US" sz="1300" dirty="0">
                <a:effectLst/>
                <a:ea typeface="Calibri" panose="020F0502020204030204" pitchFamily="34" charset="0"/>
                <a:cs typeface="Times New Roman" panose="02020603050405020304" pitchFamily="18" charset="0"/>
              </a:rPr>
              <a:t>a university or college professor familiar with your </a:t>
            </a:r>
            <a:r>
              <a:rPr lang="en-US" sz="1300" b="1" dirty="0">
                <a:effectLst/>
                <a:ea typeface="Calibri" panose="020F0502020204030204" pitchFamily="34" charset="0"/>
                <a:cs typeface="Times New Roman" panose="02020603050405020304" pitchFamily="18" charset="0"/>
              </a:rPr>
              <a:t>graduate level</a:t>
            </a:r>
            <a:r>
              <a:rPr lang="en-US" sz="1300" dirty="0">
                <a:effectLst/>
                <a:ea typeface="Calibri" panose="020F0502020204030204" pitchFamily="34" charset="0"/>
                <a:cs typeface="Times New Roman" panose="02020603050405020304" pitchFamily="18" charset="0"/>
              </a:rPr>
              <a:t> work.</a:t>
            </a:r>
          </a:p>
          <a:p>
            <a:pPr marL="800100" marR="0" lvl="1" indent="-342900">
              <a:spcBef>
                <a:spcPts val="0"/>
              </a:spcBef>
              <a:spcAft>
                <a:spcPts val="0"/>
              </a:spcAft>
              <a:buFont typeface="+mj-lt"/>
              <a:buAutoNum type="alphaLcPeriod"/>
            </a:pPr>
            <a:endParaRPr lang="en-US" sz="13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startAt="5"/>
            </a:pPr>
            <a:r>
              <a:rPr lang="en-US" sz="1300" dirty="0">
                <a:effectLst/>
                <a:ea typeface="Calibri" panose="020F0502020204030204" pitchFamily="34" charset="0"/>
                <a:cs typeface="Times New Roman" panose="02020603050405020304" pitchFamily="18" charset="0"/>
              </a:rPr>
              <a:t>Request one copy of each transcript of the applicant’s undergraduate and graduate records to be sent by the college or university directly to the Tennessee State Scholarship Chair. Include transcripts for all institutions you list on the application. Transcripts </a:t>
            </a:r>
            <a:r>
              <a:rPr lang="en-US" sz="1300" b="1" dirty="0">
                <a:effectLst/>
                <a:ea typeface="Calibri" panose="020F0502020204030204" pitchFamily="34" charset="0"/>
                <a:cs typeface="Times New Roman" panose="02020603050405020304" pitchFamily="18" charset="0"/>
              </a:rPr>
              <a:t>MUST </a:t>
            </a:r>
            <a:r>
              <a:rPr lang="en-US" sz="1300" dirty="0">
                <a:effectLst/>
                <a:ea typeface="Calibri" panose="020F0502020204030204" pitchFamily="34" charset="0"/>
                <a:cs typeface="Times New Roman" panose="02020603050405020304" pitchFamily="18" charset="0"/>
              </a:rPr>
              <a:t>arrive to the Tennessee State Scholarship Chair on or before February 1. Late submissions will result in applications NOT being considered.</a:t>
            </a:r>
          </a:p>
        </p:txBody>
      </p:sp>
      <p:sp>
        <p:nvSpPr>
          <p:cNvPr id="7" name="TextBox 6">
            <a:extLst>
              <a:ext uri="{FF2B5EF4-FFF2-40B4-BE49-F238E27FC236}">
                <a16:creationId xmlns:a16="http://schemas.microsoft.com/office/drawing/2014/main" id="{F092C8D3-D600-443B-B7F2-5A8E2AB7C104}"/>
              </a:ext>
            </a:extLst>
          </p:cNvPr>
          <p:cNvSpPr txBox="1"/>
          <p:nvPr/>
        </p:nvSpPr>
        <p:spPr>
          <a:xfrm>
            <a:off x="241064" y="948666"/>
            <a:ext cx="2926080" cy="5514330"/>
          </a:xfrm>
          <a:prstGeom prst="rect">
            <a:avLst/>
          </a:prstGeom>
          <a:noFill/>
          <a:ln>
            <a:noFill/>
          </a:ln>
        </p:spPr>
        <p:txBody>
          <a:bodyPr wrap="square" rtlCol="0">
            <a:spAutoFit/>
          </a:bodyPr>
          <a:lstStyle/>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The Lois Jones Special</a:t>
            </a:r>
            <a:r>
              <a:rPr lang="en-US" sz="1300" dirty="0">
                <a:effectLst/>
                <a:ea typeface="Calibri" panose="020F0502020204030204" pitchFamily="34" charset="0"/>
                <a:cs typeface="Times New Roman" panose="02020603050405020304" pitchFamily="18" charset="0"/>
              </a:rPr>
              <a:t> (Stipend of $3,000) for pursuing a doctorate (PhD, EdD, JD)</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Isabel Wheeler</a:t>
            </a:r>
            <a:r>
              <a:rPr lang="en-US" sz="1300" dirty="0">
                <a:effectLst/>
                <a:ea typeface="Calibri" panose="020F0502020204030204" pitchFamily="34" charset="0"/>
                <a:cs typeface="Times New Roman" panose="02020603050405020304" pitchFamily="18" charset="0"/>
              </a:rPr>
              <a:t> (Stipend of $3,000) for pursuing a doctorate (PhD, EdD, JD)</a:t>
            </a:r>
          </a:p>
          <a:p>
            <a:pPr marL="0" marR="0">
              <a:spcBef>
                <a:spcPts val="0"/>
              </a:spcBef>
              <a:spcAft>
                <a:spcPts val="800"/>
              </a:spcAft>
            </a:pPr>
            <a:r>
              <a:rPr lang="en-US" sz="1300" b="1" dirty="0" err="1">
                <a:effectLst/>
                <a:ea typeface="Calibri" panose="020F0502020204030204" pitchFamily="34" charset="0"/>
                <a:cs typeface="Times New Roman" panose="02020603050405020304" pitchFamily="18" charset="0"/>
              </a:rPr>
              <a:t>Maycie</a:t>
            </a:r>
            <a:r>
              <a:rPr lang="en-US" sz="1300" b="1" dirty="0">
                <a:effectLst/>
                <a:ea typeface="Calibri" panose="020F0502020204030204" pitchFamily="34" charset="0"/>
                <a:cs typeface="Times New Roman" panose="02020603050405020304" pitchFamily="18" charset="0"/>
              </a:rPr>
              <a:t> K. </a:t>
            </a:r>
            <a:r>
              <a:rPr lang="en-US" sz="1300" b="1" dirty="0" err="1">
                <a:effectLst/>
                <a:ea typeface="Calibri" panose="020F0502020204030204" pitchFamily="34" charset="0"/>
                <a:cs typeface="Times New Roman" panose="02020603050405020304" pitchFamily="18" charset="0"/>
              </a:rPr>
              <a:t>Southall</a:t>
            </a:r>
            <a:r>
              <a:rPr lang="en-US" sz="1300" b="1" dirty="0">
                <a:effectLst/>
                <a:ea typeface="Calibri" panose="020F0502020204030204" pitchFamily="34" charset="0"/>
                <a:cs typeface="Times New Roman" panose="02020603050405020304" pitchFamily="18" charset="0"/>
              </a:rPr>
              <a:t> </a:t>
            </a:r>
            <a:r>
              <a:rPr lang="en-US" sz="1300" dirty="0">
                <a:effectLst/>
                <a:ea typeface="Calibri" panose="020F0502020204030204" pitchFamily="34" charset="0"/>
                <a:cs typeface="Times New Roman" panose="02020603050405020304" pitchFamily="18" charset="0"/>
              </a:rPr>
              <a:t>(Stipend of $3,000) for study beyond the Master’s Degree</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Mary Hall </a:t>
            </a:r>
            <a:r>
              <a:rPr lang="en-US" sz="1300" dirty="0">
                <a:effectLst/>
                <a:ea typeface="Calibri" panose="020F0502020204030204" pitchFamily="34" charset="0"/>
                <a:cs typeface="Times New Roman" panose="02020603050405020304" pitchFamily="18" charset="0"/>
              </a:rPr>
              <a:t>(Stipend of $3,000) for study beyond the Bachelor’s Degree</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Evangeline </a:t>
            </a:r>
            <a:r>
              <a:rPr lang="en-US" sz="1300" b="1" dirty="0" err="1">
                <a:effectLst/>
                <a:ea typeface="Calibri" panose="020F0502020204030204" pitchFamily="34" charset="0"/>
                <a:cs typeface="Times New Roman" panose="02020603050405020304" pitchFamily="18" charset="0"/>
              </a:rPr>
              <a:t>Hartsook</a:t>
            </a:r>
            <a:r>
              <a:rPr lang="en-US" sz="1300" b="1" dirty="0">
                <a:effectLst/>
                <a:ea typeface="Calibri" panose="020F0502020204030204" pitchFamily="34" charset="0"/>
                <a:cs typeface="Times New Roman" panose="02020603050405020304" pitchFamily="18" charset="0"/>
              </a:rPr>
              <a:t> </a:t>
            </a:r>
            <a:r>
              <a:rPr lang="en-US" sz="1300" dirty="0">
                <a:effectLst/>
                <a:ea typeface="Calibri" panose="020F0502020204030204" pitchFamily="34" charset="0"/>
                <a:cs typeface="Times New Roman" panose="02020603050405020304" pitchFamily="18" charset="0"/>
              </a:rPr>
              <a:t>(Stipend of $1,500) for study beyond the Bachelor’s Degree</a:t>
            </a:r>
          </a:p>
          <a:p>
            <a:pPr marL="0" marR="0">
              <a:spcBef>
                <a:spcPts val="0"/>
              </a:spcBef>
              <a:spcAft>
                <a:spcPts val="800"/>
              </a:spcAft>
            </a:pPr>
            <a:r>
              <a:rPr lang="en-US" sz="1300" b="1" dirty="0" err="1">
                <a:effectLst/>
                <a:ea typeface="Calibri" panose="020F0502020204030204" pitchFamily="34" charset="0"/>
                <a:cs typeface="Times New Roman" panose="02020603050405020304" pitchFamily="18" charset="0"/>
              </a:rPr>
              <a:t>Lottye</a:t>
            </a:r>
            <a:r>
              <a:rPr lang="en-US" sz="1300" b="1" dirty="0">
                <a:effectLst/>
                <a:ea typeface="Calibri" panose="020F0502020204030204" pitchFamily="34" charset="0"/>
                <a:cs typeface="Times New Roman" panose="02020603050405020304" pitchFamily="18" charset="0"/>
              </a:rPr>
              <a:t> McCall </a:t>
            </a:r>
            <a:r>
              <a:rPr lang="en-US" sz="1300" dirty="0">
                <a:effectLst/>
                <a:ea typeface="Calibri" panose="020F0502020204030204" pitchFamily="34" charset="0"/>
                <a:cs typeface="Times New Roman" panose="02020603050405020304" pitchFamily="18" charset="0"/>
              </a:rPr>
              <a:t>(Stipend of $1,500) for study beyond the Bachelor’s Degree</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Louise Oakley </a:t>
            </a:r>
            <a:r>
              <a:rPr lang="en-US" sz="1300" dirty="0">
                <a:effectLst/>
                <a:ea typeface="Calibri" panose="020F0502020204030204" pitchFamily="34" charset="0"/>
                <a:cs typeface="Times New Roman" panose="02020603050405020304" pitchFamily="18" charset="0"/>
              </a:rPr>
              <a:t>(Stipend of $1,500) for study beyond the Bachelor’s Degree</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Eleanor Osteen </a:t>
            </a:r>
            <a:r>
              <a:rPr lang="en-US" sz="1300" dirty="0">
                <a:effectLst/>
                <a:ea typeface="Calibri" panose="020F0502020204030204" pitchFamily="34" charset="0"/>
                <a:cs typeface="Times New Roman" panose="02020603050405020304" pitchFamily="18" charset="0"/>
              </a:rPr>
              <a:t>(Stipend of </a:t>
            </a:r>
            <a:r>
              <a:rPr lang="en-US" sz="1300">
                <a:effectLst/>
                <a:ea typeface="Calibri" panose="020F0502020204030204" pitchFamily="34" charset="0"/>
                <a:cs typeface="Times New Roman" panose="02020603050405020304" pitchFamily="18" charset="0"/>
              </a:rPr>
              <a:t>$1,500</a:t>
            </a:r>
            <a:r>
              <a:rPr lang="en-US" sz="1300" dirty="0">
                <a:effectLst/>
                <a:ea typeface="Calibri" panose="020F0502020204030204" pitchFamily="34" charset="0"/>
                <a:cs typeface="Times New Roman" panose="02020603050405020304" pitchFamily="18" charset="0"/>
              </a:rPr>
              <a:t>) for study beyond the Bachelor’s Degree</a:t>
            </a:r>
          </a:p>
          <a:p>
            <a:pPr marL="0" marR="0">
              <a:spcBef>
                <a:spcPts val="0"/>
              </a:spcBef>
              <a:spcAft>
                <a:spcPts val="800"/>
              </a:spcAft>
            </a:pPr>
            <a:r>
              <a:rPr lang="en-US" sz="1300" b="1" dirty="0">
                <a:effectLst/>
                <a:ea typeface="Calibri" panose="020F0502020204030204" pitchFamily="34" charset="0"/>
                <a:cs typeface="Times New Roman" panose="02020603050405020304" pitchFamily="18" charset="0"/>
              </a:rPr>
              <a:t>*Not all scholarships will be awarded each year; decisions to award or not will be made based on availability of funding and/or the number of qualified applicants.</a:t>
            </a:r>
            <a:endParaRPr lang="en-US" sz="1300" dirty="0"/>
          </a:p>
        </p:txBody>
      </p:sp>
      <p:sp>
        <p:nvSpPr>
          <p:cNvPr id="8" name="Rectangle 7">
            <a:extLst>
              <a:ext uri="{FF2B5EF4-FFF2-40B4-BE49-F238E27FC236}">
                <a16:creationId xmlns:a16="http://schemas.microsoft.com/office/drawing/2014/main" id="{7823616B-272B-4E43-86E1-95A265C32DEC}"/>
              </a:ext>
            </a:extLst>
          </p:cNvPr>
          <p:cNvSpPr/>
          <p:nvPr/>
        </p:nvSpPr>
        <p:spPr>
          <a:xfrm>
            <a:off x="3473718" y="163368"/>
            <a:ext cx="3260573" cy="707886"/>
          </a:xfrm>
          <a:prstGeom prst="rect">
            <a:avLst/>
          </a:prstGeom>
          <a:noFill/>
        </p:spPr>
        <p:txBody>
          <a:bodyPr wrap="non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Tennessee State Applications </a:t>
            </a:r>
          </a:p>
          <a:p>
            <a:pPr algn="ctr"/>
            <a:r>
              <a:rPr lang="en-US" sz="2000" dirty="0">
                <a:ln w="0"/>
                <a:effectLst>
                  <a:outerShdw blurRad="38100" dist="19050" dir="2700000" algn="tl" rotWithShape="0">
                    <a:schemeClr val="dk1">
                      <a:alpha val="40000"/>
                    </a:schemeClr>
                  </a:outerShdw>
                </a:effectLst>
              </a:rPr>
              <a:t>Packet Requirements</a:t>
            </a: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3A7CDBCA-AF62-44E4-ABBA-75C323CEFBD2}"/>
              </a:ext>
            </a:extLst>
          </p:cNvPr>
          <p:cNvSpPr/>
          <p:nvPr/>
        </p:nvSpPr>
        <p:spPr>
          <a:xfrm>
            <a:off x="400168" y="163368"/>
            <a:ext cx="2480423" cy="707886"/>
          </a:xfrm>
          <a:prstGeom prst="rect">
            <a:avLst/>
          </a:prstGeom>
          <a:noFill/>
        </p:spPr>
        <p:txBody>
          <a:bodyPr wrap="non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Scholarships Available</a:t>
            </a:r>
          </a:p>
          <a:p>
            <a:pPr algn="ctr"/>
            <a:r>
              <a:rPr lang="en-US" sz="2000" dirty="0">
                <a:ln w="0"/>
                <a:effectLst>
                  <a:outerShdw blurRad="38100" dist="19050" dir="2700000" algn="tl" rotWithShape="0">
                    <a:schemeClr val="dk1">
                      <a:alpha val="40000"/>
                    </a:schemeClr>
                  </a:outerShdw>
                </a:effectLst>
              </a:rPr>
              <a:t>To Be Awarded</a:t>
            </a:r>
            <a:endParaRPr lang="en-US" sz="2000" b="0" cap="none" spc="0" dirty="0">
              <a:ln w="0"/>
              <a:solidFill>
                <a:schemeClr val="tx1"/>
              </a:solidFill>
              <a:effectLst>
                <a:outerShdw blurRad="38100" dist="19050" dir="2700000" algn="tl" rotWithShape="0">
                  <a:schemeClr val="dk1">
                    <a:alpha val="40000"/>
                  </a:schemeClr>
                </a:outerShdw>
              </a:effectLst>
            </a:endParaRPr>
          </a:p>
        </p:txBody>
      </p:sp>
      <p:grpSp>
        <p:nvGrpSpPr>
          <p:cNvPr id="14" name="Group 13">
            <a:extLst>
              <a:ext uri="{FF2B5EF4-FFF2-40B4-BE49-F238E27FC236}">
                <a16:creationId xmlns:a16="http://schemas.microsoft.com/office/drawing/2014/main" id="{4289C051-B723-4C5E-9B65-A742241B4470}"/>
              </a:ext>
            </a:extLst>
          </p:cNvPr>
          <p:cNvGrpSpPr/>
          <p:nvPr/>
        </p:nvGrpSpPr>
        <p:grpSpPr>
          <a:xfrm>
            <a:off x="157939" y="6316451"/>
            <a:ext cx="2975959" cy="1200329"/>
            <a:chOff x="6999312" y="6452226"/>
            <a:chExt cx="2975959" cy="1200329"/>
          </a:xfrm>
          <a:effectLst>
            <a:outerShdw blurRad="50800" dist="38100" dir="2700000" algn="tl" rotWithShape="0">
              <a:prstClr val="black">
                <a:alpha val="40000"/>
              </a:prstClr>
            </a:outerShdw>
          </a:effectLst>
        </p:grpSpPr>
        <p:sp>
          <p:nvSpPr>
            <p:cNvPr id="11" name="TextBox 10">
              <a:extLst>
                <a:ext uri="{FF2B5EF4-FFF2-40B4-BE49-F238E27FC236}">
                  <a16:creationId xmlns:a16="http://schemas.microsoft.com/office/drawing/2014/main" id="{8952F16B-FD85-4393-AAF5-4130CEA79870}"/>
                </a:ext>
              </a:extLst>
            </p:cNvPr>
            <p:cNvSpPr txBox="1"/>
            <p:nvPr/>
          </p:nvSpPr>
          <p:spPr>
            <a:xfrm>
              <a:off x="7531329" y="6518726"/>
              <a:ext cx="2443942" cy="1077218"/>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R="0" lvl="0">
                <a:spcBef>
                  <a:spcPts val="0"/>
                </a:spcBef>
                <a:spcAft>
                  <a:spcPts val="800"/>
                </a:spcAft>
              </a:pPr>
              <a:r>
                <a:rPr lang="en-US" sz="1600" dirty="0">
                  <a:effectLst/>
                  <a:ea typeface="Calibri" panose="020F0502020204030204" pitchFamily="34" charset="0"/>
                  <a:cs typeface="Times New Roman" panose="02020603050405020304" pitchFamily="18" charset="0"/>
                </a:rPr>
                <a:t>Due Date: All applications must be complete and </a:t>
              </a:r>
              <a:r>
                <a:rPr lang="en-US" sz="1600" b="1" dirty="0">
                  <a:effectLst/>
                  <a:ea typeface="Calibri" panose="020F0502020204030204" pitchFamily="34" charset="0"/>
                  <a:cs typeface="Times New Roman" panose="02020603050405020304" pitchFamily="18" charset="0"/>
                </a:rPr>
                <a:t>electronically </a:t>
              </a:r>
              <a:r>
                <a:rPr lang="en-US" sz="1600" dirty="0">
                  <a:effectLst/>
                  <a:ea typeface="Calibri" panose="020F0502020204030204" pitchFamily="34" charset="0"/>
                  <a:cs typeface="Times New Roman" panose="02020603050405020304" pitchFamily="18" charset="0"/>
                </a:rPr>
                <a:t>submitted </a:t>
              </a:r>
              <a:r>
                <a:rPr lang="en-US" sz="1600" b="1" dirty="0">
                  <a:effectLst/>
                  <a:ea typeface="Calibri" panose="020F0502020204030204" pitchFamily="34" charset="0"/>
                  <a:cs typeface="Times New Roman" panose="02020603050405020304" pitchFamily="18" charset="0"/>
                </a:rPr>
                <a:t>ON or BEFORE February 1. </a:t>
              </a:r>
              <a:endParaRPr lang="en-US" sz="1600" dirty="0"/>
            </a:p>
          </p:txBody>
        </p:sp>
        <p:sp>
          <p:nvSpPr>
            <p:cNvPr id="12" name="Rectangle 11">
              <a:extLst>
                <a:ext uri="{FF2B5EF4-FFF2-40B4-BE49-F238E27FC236}">
                  <a16:creationId xmlns:a16="http://schemas.microsoft.com/office/drawing/2014/main" id="{59332B54-1903-40CF-90AB-72DA3E771721}"/>
                </a:ext>
              </a:extLst>
            </p:cNvPr>
            <p:cNvSpPr/>
            <p:nvPr/>
          </p:nvSpPr>
          <p:spPr>
            <a:xfrm>
              <a:off x="7011517" y="6452226"/>
              <a:ext cx="486030" cy="1200329"/>
            </a:xfrm>
            <a:prstGeom prst="rect">
              <a:avLst/>
            </a:prstGeom>
            <a:noFill/>
          </p:spPr>
          <p:txBody>
            <a:bodyPr wrap="none" lIns="91440" tIns="45720" rIns="91440" bIns="45720">
              <a:spAutoFit/>
            </a:bodyPr>
            <a:lstStyle/>
            <a:p>
              <a:pPr algn="ctr"/>
              <a:r>
                <a:rPr lang="en-US" sz="7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a:t>
              </a:r>
            </a:p>
          </p:txBody>
        </p:sp>
        <p:sp>
          <p:nvSpPr>
            <p:cNvPr id="13" name="Rectangle 12">
              <a:extLst>
                <a:ext uri="{FF2B5EF4-FFF2-40B4-BE49-F238E27FC236}">
                  <a16:creationId xmlns:a16="http://schemas.microsoft.com/office/drawing/2014/main" id="{74984346-7E15-4F0E-89B5-E2F474CE392D}"/>
                </a:ext>
              </a:extLst>
            </p:cNvPr>
            <p:cNvSpPr/>
            <p:nvPr/>
          </p:nvSpPr>
          <p:spPr>
            <a:xfrm>
              <a:off x="6999312" y="6452226"/>
              <a:ext cx="2926080" cy="1200329"/>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51890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01E29C-8496-460A-A688-967C1713B3C7}"/>
              </a:ext>
            </a:extLst>
          </p:cNvPr>
          <p:cNvSpPr/>
          <p:nvPr/>
        </p:nvSpPr>
        <p:spPr>
          <a:xfrm>
            <a:off x="132012" y="831273"/>
            <a:ext cx="2926080" cy="6668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marR="0" lvl="0" indent="-342900">
              <a:spcBef>
                <a:spcPts val="0"/>
              </a:spcBef>
              <a:spcAft>
                <a:spcPts val="0"/>
              </a:spcAft>
              <a:buFont typeface="+mj-lt"/>
              <a:buAutoNum type="arabicPeriod"/>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Applicants must be member of a Tennessee State chapter for at least three years</a:t>
            </a:r>
            <a:r>
              <a:rPr lang="en-US" sz="1300" dirty="0">
                <a:solidFill>
                  <a:schemeClr val="tx1"/>
                </a:solidFill>
                <a:latin typeface="Calibri" panose="020F0502020204030204" pitchFamily="34" charset="0"/>
                <a:ea typeface="Calibri" panose="020F0502020204030204" pitchFamily="34" charset="0"/>
                <a:cs typeface="Times New Roman" panose="02020603050405020304" pitchFamily="18" charset="0"/>
              </a:rPr>
              <a:t> for a doctorate degree and one year for a master’s or other graduate degree.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Service to Delta Kappa Gamma is an important criterion in the selection of the recipient.</a:t>
            </a:r>
          </a:p>
          <a:p>
            <a:pPr marL="342900" marR="0" lvl="0" indent="-342900">
              <a:spcBef>
                <a:spcPts val="0"/>
              </a:spcBef>
              <a:spcAft>
                <a:spcPts val="0"/>
              </a:spcAft>
              <a:buFont typeface="+mj-lt"/>
              <a:buAutoNum type="arabicPeriod"/>
            </a:pP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mj-lt"/>
              <a:buAutoNum type="arabicPeriod"/>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Applications should be electronically submitted on/before the deadline of February 1 of the year awarded. </a:t>
            </a:r>
            <a:r>
              <a:rPr lang="en-US" sz="1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Incomplete or late applications will not be eligible for consideration.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p>
        </p:txBody>
      </p:sp>
      <p:sp>
        <p:nvSpPr>
          <p:cNvPr id="16" name="Rectangle 15">
            <a:extLst>
              <a:ext uri="{FF2B5EF4-FFF2-40B4-BE49-F238E27FC236}">
                <a16:creationId xmlns:a16="http://schemas.microsoft.com/office/drawing/2014/main" id="{39481940-0DB0-4678-8366-4A73821B09AE}"/>
              </a:ext>
            </a:extLst>
          </p:cNvPr>
          <p:cNvSpPr/>
          <p:nvPr/>
        </p:nvSpPr>
        <p:spPr>
          <a:xfrm>
            <a:off x="10475029" y="-170955"/>
            <a:ext cx="2926080" cy="7336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lta Kappa Gamma- Beta Chapter - Photos | Facebook">
            <a:extLst>
              <a:ext uri="{FF2B5EF4-FFF2-40B4-BE49-F238E27FC236}">
                <a16:creationId xmlns:a16="http://schemas.microsoft.com/office/drawing/2014/main" id="{212BFB89-E2C1-4D89-B275-40F1C090BB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6775" y="5863422"/>
            <a:ext cx="2709738" cy="110083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E5370E3E-BE9E-4BAC-90D6-B4C98A151388}"/>
              </a:ext>
            </a:extLst>
          </p:cNvPr>
          <p:cNvSpPr/>
          <p:nvPr/>
        </p:nvSpPr>
        <p:spPr>
          <a:xfrm>
            <a:off x="6933270" y="2018180"/>
            <a:ext cx="2876749" cy="1938992"/>
          </a:xfrm>
          <a:prstGeom prst="rect">
            <a:avLst/>
          </a:prstGeom>
          <a:noFill/>
        </p:spPr>
        <p:txBody>
          <a:bodyPr wrap="none" lIns="91440" tIns="45720" rIns="91440" bIns="45720">
            <a:spAutoFit/>
          </a:bodyPr>
          <a:lstStyle/>
          <a:p>
            <a:pPr marL="0" marR="0" algn="ctr">
              <a:spcBef>
                <a:spcPts val="0"/>
              </a:spcBef>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The Delta Kappa Gamma </a:t>
            </a:r>
          </a:p>
          <a:p>
            <a:pPr marL="0" marR="0" algn="ctr">
              <a:spcBef>
                <a:spcPts val="0"/>
              </a:spcBef>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Society International</a:t>
            </a:r>
          </a:p>
          <a:p>
            <a:pPr marL="0" marR="0" algn="ctr">
              <a:spcBef>
                <a:spcPts val="0"/>
              </a:spcBef>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Tennessee State </a:t>
            </a:r>
          </a:p>
          <a:p>
            <a:pPr marL="0" marR="0" algn="ctr">
              <a:spcBef>
                <a:spcPts val="0"/>
              </a:spcBef>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Scholarship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17" name="Rectangle 16">
            <a:extLst>
              <a:ext uri="{FF2B5EF4-FFF2-40B4-BE49-F238E27FC236}">
                <a16:creationId xmlns:a16="http://schemas.microsoft.com/office/drawing/2014/main" id="{6F5346DE-6376-4073-98E7-343774E68A77}"/>
              </a:ext>
            </a:extLst>
          </p:cNvPr>
          <p:cNvSpPr/>
          <p:nvPr/>
        </p:nvSpPr>
        <p:spPr>
          <a:xfrm>
            <a:off x="1116971" y="272507"/>
            <a:ext cx="1122423" cy="400110"/>
          </a:xfrm>
          <a:prstGeom prst="rect">
            <a:avLst/>
          </a:prstGeom>
          <a:noFill/>
        </p:spPr>
        <p:txBody>
          <a:bodyPr wrap="non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Eligibility</a:t>
            </a:r>
          </a:p>
        </p:txBody>
      </p:sp>
      <p:pic>
        <p:nvPicPr>
          <p:cNvPr id="1028" name="Picture 4" descr="Png Clip Art - Transparent Iris Flower Graphic, Png Download , Transparent  Png Image - PNGitem">
            <a:extLst>
              <a:ext uri="{FF2B5EF4-FFF2-40B4-BE49-F238E27FC236}">
                <a16:creationId xmlns:a16="http://schemas.microsoft.com/office/drawing/2014/main" id="{098FF531-8C46-41D5-95D2-EC7BCA403E70}"/>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39116" y="4244552"/>
            <a:ext cx="2643614" cy="2921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42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571</Words>
  <Application>Microsoft Office PowerPoint</Application>
  <PresentationFormat>Custom</PresentationFormat>
  <Paragraphs>43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Young</dc:creator>
  <cp:lastModifiedBy>Marsha Brewer</cp:lastModifiedBy>
  <cp:revision>11</cp:revision>
  <cp:lastPrinted>2021-05-23T18:12:16Z</cp:lastPrinted>
  <dcterms:created xsi:type="dcterms:W3CDTF">2021-05-23T17:21:18Z</dcterms:created>
  <dcterms:modified xsi:type="dcterms:W3CDTF">2024-08-15T21:52:53Z</dcterms:modified>
</cp:coreProperties>
</file>